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Instrument Sans Medium" panose="020B0604020202020204" charset="0"/>
      <p:regular r:id="rId9"/>
    </p:embeddedFont>
    <p:embeddedFont>
      <p:font typeface="Instrument Sans Semi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10"/>
  </p:normalViewPr>
  <p:slideViewPr>
    <p:cSldViewPr snapToGrid="0" snapToObjects="1">
      <p:cViewPr>
        <p:scale>
          <a:sx n="60" d="100"/>
          <a:sy n="60" d="100"/>
        </p:scale>
        <p:origin x="1214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6324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6693F22-73EA-4BBC-BF06-919033C6DA52}"/>
              </a:ext>
            </a:extLst>
          </p:cNvPr>
          <p:cNvSpPr/>
          <p:nvPr/>
        </p:nvSpPr>
        <p:spPr>
          <a:xfrm>
            <a:off x="12720399" y="7605236"/>
            <a:ext cx="1910001" cy="6243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Shape 14"/>
          <p:cNvSpPr/>
          <p:nvPr/>
        </p:nvSpPr>
        <p:spPr>
          <a:xfrm>
            <a:off x="6067782" y="6149697"/>
            <a:ext cx="7981236" cy="1621631"/>
          </a:xfrm>
          <a:prstGeom prst="roundRect">
            <a:avLst>
              <a:gd name="adj" fmla="val 9221"/>
            </a:avLst>
          </a:prstGeom>
          <a:solidFill>
            <a:srgbClr val="CEE6FD"/>
          </a:solidFill>
          <a:ln/>
        </p:spPr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7782" y="458272"/>
            <a:ext cx="6503551" cy="519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PHISHING GUARD AI DETECTION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067782" y="1043940"/>
            <a:ext cx="6652617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                                                                                                                                                                     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067782" y="1552694"/>
            <a:ext cx="5731788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7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 SHIELD</a:t>
            </a:r>
            <a:endParaRPr lang="en-US" sz="7200" dirty="0"/>
          </a:p>
        </p:txBody>
      </p:sp>
      <p:sp>
        <p:nvSpPr>
          <p:cNvPr id="6" name="Text 3"/>
          <p:cNvSpPr/>
          <p:nvPr/>
        </p:nvSpPr>
        <p:spPr>
          <a:xfrm>
            <a:off x="6067782" y="2518291"/>
            <a:ext cx="7981236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                                                                                                                                                                                         CIEL KINGSTON </a:t>
            </a:r>
          </a:p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VIBEAITHON 2025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150769" y="3226355"/>
            <a:ext cx="798123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067782" y="3842980"/>
            <a:ext cx="7981236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"Empowering Users Against Intelligent Email Threats."</a:t>
            </a:r>
            <a:endParaRPr lang="en-US" sz="2000" i="1" dirty="0"/>
          </a:p>
        </p:txBody>
      </p:sp>
      <p:sp>
        <p:nvSpPr>
          <p:cNvPr id="9" name="Shape 6"/>
          <p:cNvSpPr/>
          <p:nvPr/>
        </p:nvSpPr>
        <p:spPr>
          <a:xfrm>
            <a:off x="6067782" y="4361974"/>
            <a:ext cx="3907512" cy="1621631"/>
          </a:xfrm>
          <a:prstGeom prst="roundRect">
            <a:avLst>
              <a:gd name="adj" fmla="val 9221"/>
            </a:avLst>
          </a:prstGeom>
          <a:solidFill>
            <a:srgbClr val="CEE6FD"/>
          </a:solidFill>
          <a:ln/>
        </p:spPr>
      </p:sp>
      <p:sp>
        <p:nvSpPr>
          <p:cNvPr id="10" name="Shape 7"/>
          <p:cNvSpPr/>
          <p:nvPr/>
        </p:nvSpPr>
        <p:spPr>
          <a:xfrm>
            <a:off x="6233874" y="4528066"/>
            <a:ext cx="498396" cy="498396"/>
          </a:xfrm>
          <a:prstGeom prst="roundRect">
            <a:avLst>
              <a:gd name="adj" fmla="val 18345022"/>
            </a:avLst>
          </a:prstGeom>
          <a:solidFill>
            <a:srgbClr val="0540AD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0915" y="4637127"/>
            <a:ext cx="224195" cy="28027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6233874" y="5192554"/>
            <a:ext cx="2076688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/>
              <a:t>AJAY S </a:t>
            </a:r>
          </a:p>
        </p:txBody>
      </p:sp>
      <p:sp>
        <p:nvSpPr>
          <p:cNvPr id="13" name="Text 9"/>
          <p:cNvSpPr/>
          <p:nvPr/>
        </p:nvSpPr>
        <p:spPr>
          <a:xfrm>
            <a:off x="6233874" y="5551765"/>
            <a:ext cx="357532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Lead &amp; Frontend Developer</a:t>
            </a:r>
            <a:endParaRPr lang="en-US" sz="1300" dirty="0"/>
          </a:p>
        </p:txBody>
      </p:sp>
      <p:sp>
        <p:nvSpPr>
          <p:cNvPr id="14" name="Shape 10"/>
          <p:cNvSpPr/>
          <p:nvPr/>
        </p:nvSpPr>
        <p:spPr>
          <a:xfrm>
            <a:off x="10141387" y="4361974"/>
            <a:ext cx="3907631" cy="1621631"/>
          </a:xfrm>
          <a:prstGeom prst="roundRect">
            <a:avLst>
              <a:gd name="adj" fmla="val 9221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5" name="Shape 11"/>
          <p:cNvSpPr/>
          <p:nvPr/>
        </p:nvSpPr>
        <p:spPr>
          <a:xfrm>
            <a:off x="10307479" y="4528066"/>
            <a:ext cx="498396" cy="498396"/>
          </a:xfrm>
          <a:prstGeom prst="roundRect">
            <a:avLst>
              <a:gd name="adj" fmla="val 18345022"/>
            </a:avLst>
          </a:prstGeom>
          <a:solidFill>
            <a:srgbClr val="0540AD"/>
          </a:solidFill>
          <a:ln/>
        </p:spPr>
      </p:sp>
      <p:sp>
        <p:nvSpPr>
          <p:cNvPr id="20" name="Shape 15"/>
          <p:cNvSpPr/>
          <p:nvPr/>
        </p:nvSpPr>
        <p:spPr>
          <a:xfrm>
            <a:off x="6233874" y="6315789"/>
            <a:ext cx="498396" cy="498396"/>
          </a:xfrm>
          <a:prstGeom prst="roundRect">
            <a:avLst>
              <a:gd name="adj" fmla="val 18345022"/>
            </a:avLst>
          </a:prstGeom>
          <a:solidFill>
            <a:srgbClr val="0540AD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0915" y="6424851"/>
            <a:ext cx="224195" cy="28027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0307479" y="5192554"/>
            <a:ext cx="2076688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/>
              <a:t>ZUBAIR ZAMAN V G</a:t>
            </a:r>
          </a:p>
        </p:txBody>
      </p:sp>
      <p:sp>
        <p:nvSpPr>
          <p:cNvPr id="18" name="Text 13"/>
          <p:cNvSpPr/>
          <p:nvPr/>
        </p:nvSpPr>
        <p:spPr>
          <a:xfrm>
            <a:off x="10307479" y="5551765"/>
            <a:ext cx="357544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Backend Developer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endParaRPr lang="en-US" sz="1300" dirty="0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44579" y="4655880"/>
            <a:ext cx="224195" cy="280273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6233874" y="6980277"/>
            <a:ext cx="2076688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GB" sz="1600" dirty="0"/>
              <a:t>MUHAMMED ARSHATH R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6233874" y="7339489"/>
            <a:ext cx="7649051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API, ML &amp; Integration Manager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endParaRPr lang="en-US" sz="13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7F00F0E-1379-459A-B86A-4478A83BE8A6}"/>
              </a:ext>
            </a:extLst>
          </p:cNvPr>
          <p:cNvSpPr/>
          <p:nvPr/>
        </p:nvSpPr>
        <p:spPr>
          <a:xfrm>
            <a:off x="12698361" y="7610168"/>
            <a:ext cx="1932039" cy="6194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0"/>
          <p:cNvSpPr/>
          <p:nvPr/>
        </p:nvSpPr>
        <p:spPr>
          <a:xfrm>
            <a:off x="552926" y="434459"/>
            <a:ext cx="1974771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THE CHALLENGE</a:t>
            </a:r>
            <a:endParaRPr lang="en-US" sz="1550" dirty="0"/>
          </a:p>
        </p:txBody>
      </p:sp>
      <p:sp>
        <p:nvSpPr>
          <p:cNvPr id="3" name="Text 1"/>
          <p:cNvSpPr/>
          <p:nvPr/>
        </p:nvSpPr>
        <p:spPr>
          <a:xfrm>
            <a:off x="552926" y="918210"/>
            <a:ext cx="8808006" cy="681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Rise of </a:t>
            </a:r>
          </a:p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AI-Generated Phishing</a:t>
            </a:r>
            <a:endParaRPr lang="en-US" sz="4250" dirty="0"/>
          </a:p>
        </p:txBody>
      </p:sp>
      <p:sp>
        <p:nvSpPr>
          <p:cNvPr id="4" name="Text 2"/>
          <p:cNvSpPr/>
          <p:nvPr/>
        </p:nvSpPr>
        <p:spPr>
          <a:xfrm>
            <a:off x="566439" y="2430470"/>
            <a:ext cx="7960519" cy="505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Phishing remains the most common cybersecurity threat. AI-generated scams are increasingly sophisticated, making them harder to detect by traditional filters.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02243" y="3321012"/>
            <a:ext cx="7830622" cy="9173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objective is to develop an AI-driven detection system capable of analyzing and classifying phishing emails in real time with </a:t>
            </a:r>
            <a:r>
              <a:rPr lang="en-US" sz="2000" dirty="0">
                <a:solidFill>
                  <a:srgbClr val="FF5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over 95% accuracy</a:t>
            </a:r>
            <a:r>
              <a:rPr lang="en-US" sz="20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000" dirty="0"/>
          </a:p>
        </p:txBody>
      </p:sp>
      <p:sp>
        <p:nvSpPr>
          <p:cNvPr id="6" name="Shape 4"/>
          <p:cNvSpPr/>
          <p:nvPr/>
        </p:nvSpPr>
        <p:spPr>
          <a:xfrm>
            <a:off x="552927" y="3314877"/>
            <a:ext cx="53219" cy="854691"/>
          </a:xfrm>
          <a:prstGeom prst="rect">
            <a:avLst/>
          </a:prstGeom>
          <a:solidFill>
            <a:srgbClr val="84C1FA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6351" y="918210"/>
            <a:ext cx="5178623" cy="5178623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37566" y="6707088"/>
            <a:ext cx="4402931" cy="1208603"/>
          </a:xfrm>
          <a:prstGeom prst="roundRect">
            <a:avLst>
              <a:gd name="adj" fmla="val 9079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14706" y="6707088"/>
            <a:ext cx="91440" cy="1208603"/>
          </a:xfrm>
          <a:prstGeom prst="roundRect">
            <a:avLst>
              <a:gd name="adj" fmla="val 155501"/>
            </a:avLst>
          </a:prstGeom>
          <a:solidFill>
            <a:srgbClr val="84C1FA"/>
          </a:solidFill>
          <a:ln/>
        </p:spPr>
      </p:sp>
      <p:sp>
        <p:nvSpPr>
          <p:cNvPr id="10" name="Text 7"/>
          <p:cNvSpPr/>
          <p:nvPr/>
        </p:nvSpPr>
        <p:spPr>
          <a:xfrm>
            <a:off x="786883" y="6887825"/>
            <a:ext cx="1974771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Reduce Incidents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86883" y="7229415"/>
            <a:ext cx="3972878" cy="505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Proactive detection to significantly lower the number of successful phishing attacks.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5098374" y="6707088"/>
            <a:ext cx="4402931" cy="1208603"/>
          </a:xfrm>
          <a:prstGeom prst="roundRect">
            <a:avLst>
              <a:gd name="adj" fmla="val 9079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5075514" y="6707088"/>
            <a:ext cx="91440" cy="1208603"/>
          </a:xfrm>
          <a:prstGeom prst="roundRect">
            <a:avLst>
              <a:gd name="adj" fmla="val 155501"/>
            </a:avLst>
          </a:prstGeom>
          <a:solidFill>
            <a:srgbClr val="84C1FA"/>
          </a:solidFill>
          <a:ln/>
        </p:spPr>
      </p:sp>
      <p:sp>
        <p:nvSpPr>
          <p:cNvPr id="14" name="Text 11"/>
          <p:cNvSpPr/>
          <p:nvPr/>
        </p:nvSpPr>
        <p:spPr>
          <a:xfrm>
            <a:off x="5347691" y="6887825"/>
            <a:ext cx="1974771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Improve Trust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5347691" y="7229415"/>
            <a:ext cx="3972878" cy="505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Increase user confidence in digital communications and email security.</a:t>
            </a: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9659183" y="6707088"/>
            <a:ext cx="4402931" cy="1208603"/>
          </a:xfrm>
          <a:prstGeom prst="roundRect">
            <a:avLst>
              <a:gd name="adj" fmla="val 9079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9636323" y="6707088"/>
            <a:ext cx="91440" cy="1208603"/>
          </a:xfrm>
          <a:prstGeom prst="roundRect">
            <a:avLst>
              <a:gd name="adj" fmla="val 155501"/>
            </a:avLst>
          </a:prstGeom>
          <a:solidFill>
            <a:srgbClr val="84C1FA"/>
          </a:solidFill>
          <a:ln/>
        </p:spPr>
      </p:sp>
      <p:sp>
        <p:nvSpPr>
          <p:cNvPr id="18" name="Text 15"/>
          <p:cNvSpPr/>
          <p:nvPr/>
        </p:nvSpPr>
        <p:spPr>
          <a:xfrm>
            <a:off x="9908499" y="6887825"/>
            <a:ext cx="1974771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Adaptive Model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9908499" y="7229415"/>
            <a:ext cx="3972878" cy="505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Deliver a system that continuously evolves with new and emerging threat patterns.</a:t>
            </a:r>
            <a:endParaRPr lang="en-US" sz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4839" y="483037"/>
            <a:ext cx="2195989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THE SOLUTION</a:t>
            </a:r>
            <a:endParaRPr lang="en-US" sz="1700" dirty="0"/>
          </a:p>
        </p:txBody>
      </p:sp>
      <p:sp>
        <p:nvSpPr>
          <p:cNvPr id="3" name="Text 1"/>
          <p:cNvSpPr/>
          <p:nvPr/>
        </p:nvSpPr>
        <p:spPr>
          <a:xfrm>
            <a:off x="614839" y="827723"/>
            <a:ext cx="8016359" cy="548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Phishing Guard AI: Prototype Overview</a:t>
            </a:r>
            <a:endParaRPr lang="en-US" sz="3450" dirty="0"/>
          </a:p>
        </p:txBody>
      </p:sp>
      <p:sp>
        <p:nvSpPr>
          <p:cNvPr id="4" name="Text 2"/>
          <p:cNvSpPr/>
          <p:nvPr/>
        </p:nvSpPr>
        <p:spPr>
          <a:xfrm>
            <a:off x="614839" y="1640205"/>
            <a:ext cx="134007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Phishing Guard AI is an intelligent, fully functional web-based platform that scans incoming emails, identifies suspicious patterns, and alerts users instantly in a live testing environment.</a:t>
            </a:r>
            <a:endParaRPr lang="en-US" sz="13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839" y="4935379"/>
            <a:ext cx="351353" cy="35135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14839" y="5506283"/>
            <a:ext cx="2195989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Frontend</a:t>
            </a:r>
            <a:endParaRPr lang="en-US" sz="17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4254" y="5700114"/>
            <a:ext cx="351353" cy="351353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3064054" y="6381333"/>
            <a:ext cx="2195989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Backend</a:t>
            </a:r>
            <a:endParaRPr lang="en-US" sz="1700" dirty="0"/>
          </a:p>
        </p:txBody>
      </p:sp>
      <p:sp>
        <p:nvSpPr>
          <p:cNvPr id="13" name="Text 6"/>
          <p:cNvSpPr/>
          <p:nvPr/>
        </p:nvSpPr>
        <p:spPr>
          <a:xfrm>
            <a:off x="3050941" y="6842660"/>
            <a:ext cx="4320540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Python (Flask)</a:t>
            </a:r>
            <a:endParaRPr lang="en-US" sz="13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839" y="6518553"/>
            <a:ext cx="351353" cy="351353"/>
          </a:xfrm>
          <a:prstGeom prst="rect">
            <a:avLst/>
          </a:prstGeom>
        </p:spPr>
      </p:pic>
      <p:sp>
        <p:nvSpPr>
          <p:cNvPr id="18" name="Text 9"/>
          <p:cNvSpPr/>
          <p:nvPr/>
        </p:nvSpPr>
        <p:spPr>
          <a:xfrm>
            <a:off x="614839" y="7089458"/>
            <a:ext cx="2195989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Database</a:t>
            </a:r>
            <a:endParaRPr lang="en-US" sz="1700" dirty="0"/>
          </a:p>
        </p:txBody>
      </p:sp>
      <p:sp>
        <p:nvSpPr>
          <p:cNvPr id="21" name="Text 11"/>
          <p:cNvSpPr/>
          <p:nvPr/>
        </p:nvSpPr>
        <p:spPr>
          <a:xfrm>
            <a:off x="5083492" y="6970405"/>
            <a:ext cx="2195989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7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037E307-127E-477D-9088-4C0277BDBDB7}"/>
              </a:ext>
            </a:extLst>
          </p:cNvPr>
          <p:cNvSpPr/>
          <p:nvPr/>
        </p:nvSpPr>
        <p:spPr>
          <a:xfrm>
            <a:off x="12698361" y="7610168"/>
            <a:ext cx="1932039" cy="6194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586DA3-4488-AB20-BE80-57D98E26C850}"/>
              </a:ext>
            </a:extLst>
          </p:cNvPr>
          <p:cNvSpPr txBox="1"/>
          <p:nvPr/>
        </p:nvSpPr>
        <p:spPr>
          <a:xfrm>
            <a:off x="614839" y="5913716"/>
            <a:ext cx="198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HTML, CSS, JS</a:t>
            </a:r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A6D860E-8F6D-CC2A-5D12-44BB6A08685D}"/>
              </a:ext>
            </a:extLst>
          </p:cNvPr>
          <p:cNvSpPr txBox="1"/>
          <p:nvPr/>
        </p:nvSpPr>
        <p:spPr>
          <a:xfrm>
            <a:off x="622459" y="7475935"/>
            <a:ext cx="1465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MySQL</a:t>
            </a:r>
            <a:endParaRPr lang="en-IN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5DBB996-7324-FB00-C237-90D316703E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839" y="2437923"/>
            <a:ext cx="5575896" cy="224266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A4BF13C-D84D-5D80-3B7D-A8DF1A7185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0672" y="2421969"/>
            <a:ext cx="2727901" cy="225861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B128B20-9F6D-ED1A-EE35-BE59726738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83492" y="4900136"/>
            <a:ext cx="8806336" cy="323838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C694B50-7D17-AAAD-0286-9FCAA992FB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02346" y="2421969"/>
            <a:ext cx="4648335" cy="22586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0796" y="512207"/>
            <a:ext cx="2324457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USER EXPERIENCE</a:t>
            </a:r>
            <a:endParaRPr lang="en-US" sz="1800" dirty="0"/>
          </a:p>
        </p:txBody>
      </p:sp>
      <p:sp>
        <p:nvSpPr>
          <p:cNvPr id="3" name="Text 1"/>
          <p:cNvSpPr/>
          <p:nvPr/>
        </p:nvSpPr>
        <p:spPr>
          <a:xfrm>
            <a:off x="650796" y="877014"/>
            <a:ext cx="5953958" cy="581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Proactive User Journey</a:t>
            </a:r>
            <a:endParaRPr lang="en-US" sz="3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96" y="1737003"/>
            <a:ext cx="6664404" cy="74378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6652" y="2666643"/>
            <a:ext cx="2324457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Login &amp; Scan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36652" y="3068717"/>
            <a:ext cx="6292691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User logs into the dashboard; system scans recent emails.</a:t>
            </a:r>
            <a:endParaRPr lang="en-US" sz="14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737003"/>
            <a:ext cx="6664404" cy="74378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01057" y="2666643"/>
            <a:ext cx="2324457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 Analysis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7501057" y="3068717"/>
            <a:ext cx="6292691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 analyzes text, sender details, and embedded links.</a:t>
            </a:r>
            <a:endParaRPr lang="en-US" sz="14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796" y="3552111"/>
            <a:ext cx="6664404" cy="74378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36652" y="4481751"/>
            <a:ext cx="2324457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Classification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836652" y="4883825"/>
            <a:ext cx="6292691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Email is classified as Safe, Suspicious, or Phishing.</a:t>
            </a:r>
            <a:endParaRPr lang="en-US" sz="14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552111"/>
            <a:ext cx="6664404" cy="74378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01057" y="4481751"/>
            <a:ext cx="2324457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Alert &amp; Action</a:t>
            </a:r>
            <a:endParaRPr lang="en-US" sz="1800" dirty="0"/>
          </a:p>
        </p:txBody>
      </p:sp>
      <p:sp>
        <p:nvSpPr>
          <p:cNvPr id="15" name="Text 9"/>
          <p:cNvSpPr/>
          <p:nvPr/>
        </p:nvSpPr>
        <p:spPr>
          <a:xfrm>
            <a:off x="7501057" y="4883825"/>
            <a:ext cx="6292691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User receives visual alerts and recommended protective actions.</a:t>
            </a:r>
            <a:endParaRPr lang="en-US" sz="1450" dirty="0"/>
          </a:p>
        </p:txBody>
      </p:sp>
      <p:sp>
        <p:nvSpPr>
          <p:cNvPr id="16" name="Shape 10"/>
          <p:cNvSpPr/>
          <p:nvPr/>
        </p:nvSpPr>
        <p:spPr>
          <a:xfrm>
            <a:off x="650796" y="5669335"/>
            <a:ext cx="13328809" cy="30837"/>
          </a:xfrm>
          <a:prstGeom prst="rect">
            <a:avLst/>
          </a:prstGeom>
          <a:solidFill>
            <a:srgbClr val="1E3063">
              <a:alpha val="50000"/>
            </a:srgbClr>
          </a:solidFill>
          <a:ln/>
        </p:spPr>
      </p:sp>
      <p:sp>
        <p:nvSpPr>
          <p:cNvPr id="17" name="Text 11"/>
          <p:cNvSpPr/>
          <p:nvPr/>
        </p:nvSpPr>
        <p:spPr>
          <a:xfrm>
            <a:off x="650796" y="6095167"/>
            <a:ext cx="2789277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Core Impact</a:t>
            </a:r>
            <a:endParaRPr lang="en-US" sz="2150" dirty="0"/>
          </a:p>
        </p:txBody>
      </p:sp>
      <p:sp>
        <p:nvSpPr>
          <p:cNvPr id="18" name="Text 12"/>
          <p:cNvSpPr/>
          <p:nvPr/>
        </p:nvSpPr>
        <p:spPr>
          <a:xfrm>
            <a:off x="650796" y="6629638"/>
            <a:ext cx="6437590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Prevents credential theft and critical data leaks.</a:t>
            </a:r>
            <a:endParaRPr lang="en-US" sz="1450" dirty="0"/>
          </a:p>
        </p:txBody>
      </p:sp>
      <p:sp>
        <p:nvSpPr>
          <p:cNvPr id="19" name="Text 13"/>
          <p:cNvSpPr/>
          <p:nvPr/>
        </p:nvSpPr>
        <p:spPr>
          <a:xfrm>
            <a:off x="650796" y="6992183"/>
            <a:ext cx="6437590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Saves organizational and personal losses from scams.</a:t>
            </a:r>
            <a:endParaRPr lang="en-US" sz="1450" dirty="0"/>
          </a:p>
        </p:txBody>
      </p:sp>
      <p:sp>
        <p:nvSpPr>
          <p:cNvPr id="20" name="Text 14"/>
          <p:cNvSpPr/>
          <p:nvPr/>
        </p:nvSpPr>
        <p:spPr>
          <a:xfrm>
            <a:off x="650796" y="7354729"/>
            <a:ext cx="6437590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Builds cyber resilience through AI-driven awareness.</a:t>
            </a:r>
            <a:endParaRPr lang="en-US" sz="1450" dirty="0"/>
          </a:p>
        </p:txBody>
      </p:sp>
      <p:sp>
        <p:nvSpPr>
          <p:cNvPr id="21" name="Text 15"/>
          <p:cNvSpPr/>
          <p:nvPr/>
        </p:nvSpPr>
        <p:spPr>
          <a:xfrm>
            <a:off x="7549634" y="6095167"/>
            <a:ext cx="2789277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Innovation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7549634" y="6629638"/>
            <a:ext cx="6437590" cy="595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Context-aware detection using Natural Language Understanding (NLU).</a:t>
            </a:r>
            <a:endParaRPr lang="en-US" sz="1450" dirty="0"/>
          </a:p>
        </p:txBody>
      </p:sp>
      <p:sp>
        <p:nvSpPr>
          <p:cNvPr id="23" name="Text 17"/>
          <p:cNvSpPr/>
          <p:nvPr/>
        </p:nvSpPr>
        <p:spPr>
          <a:xfrm>
            <a:off x="7549634" y="7289721"/>
            <a:ext cx="6437590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Continuous self-learning via user feedback loops.</a:t>
            </a:r>
            <a:endParaRPr lang="en-US" sz="145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2C0848F-49F7-4BC4-B0CF-56DF55B1132B}"/>
              </a:ext>
            </a:extLst>
          </p:cNvPr>
          <p:cNvSpPr/>
          <p:nvPr/>
        </p:nvSpPr>
        <p:spPr>
          <a:xfrm>
            <a:off x="12698361" y="7610168"/>
            <a:ext cx="1932039" cy="6194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0A9800F-15FF-4C19-840A-1FA3C89EBC94}"/>
              </a:ext>
            </a:extLst>
          </p:cNvPr>
          <p:cNvSpPr/>
          <p:nvPr/>
        </p:nvSpPr>
        <p:spPr>
          <a:xfrm>
            <a:off x="12698361" y="7610168"/>
            <a:ext cx="1932039" cy="6194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0"/>
          <p:cNvSpPr/>
          <p:nvPr/>
        </p:nvSpPr>
        <p:spPr>
          <a:xfrm>
            <a:off x="736521" y="578644"/>
            <a:ext cx="2979182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VISUALIZING SUCCESS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736521" y="1223129"/>
            <a:ext cx="8575358" cy="907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100"/>
              </a:lnSpc>
              <a:buNone/>
            </a:pPr>
            <a:r>
              <a:rPr lang="en-US" sz="57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Dashboard &amp; Confidence</a:t>
            </a:r>
            <a:endParaRPr lang="en-US" sz="5700" dirty="0"/>
          </a:p>
        </p:txBody>
      </p:sp>
      <p:sp>
        <p:nvSpPr>
          <p:cNvPr id="4" name="Text 2"/>
          <p:cNvSpPr/>
          <p:nvPr/>
        </p:nvSpPr>
        <p:spPr>
          <a:xfrm>
            <a:off x="736521" y="2446258"/>
            <a:ext cx="13157359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interface provides clear, actionable insights, turning complex AI analysis into simple user decisions.</a:t>
            </a:r>
            <a:endParaRPr lang="en-US" sz="1650" dirty="0"/>
          </a:p>
        </p:txBody>
      </p:sp>
      <p:sp>
        <p:nvSpPr>
          <p:cNvPr id="9" name="Shape 3"/>
          <p:cNvSpPr/>
          <p:nvPr/>
        </p:nvSpPr>
        <p:spPr>
          <a:xfrm>
            <a:off x="728900" y="6619376"/>
            <a:ext cx="13157359" cy="1230749"/>
          </a:xfrm>
          <a:prstGeom prst="roundRect">
            <a:avLst>
              <a:gd name="adj" fmla="val 15390"/>
            </a:avLst>
          </a:prstGeom>
          <a:solidFill>
            <a:srgbClr val="B5DAFC"/>
          </a:solidFill>
          <a:ln/>
        </p:spPr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283" y="6941916"/>
            <a:ext cx="263009" cy="21038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412676" y="6882266"/>
            <a:ext cx="12263199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system's visual elements are designed for immediate clarity, ensuring users can quickly identify and act on threats without technical expertise.</a:t>
            </a:r>
            <a:endParaRPr lang="en-US" sz="16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B29032D-523D-3FA5-685E-953559C22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27" y="2965622"/>
            <a:ext cx="4497860" cy="33593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FE2DB3-C1BC-81CC-0FFF-77B014329B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8119" y="2965621"/>
            <a:ext cx="3373395" cy="3359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1177AC6-14D5-465A-5718-CB60F878D2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5145" y="2965621"/>
            <a:ext cx="5325763" cy="3359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185D95-BF1F-2D64-5A18-F1A1F4801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75" y="290454"/>
            <a:ext cx="5789070" cy="47698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6C5DF4-0BD6-4BA7-47D1-ACFC31CE4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228" y="296450"/>
            <a:ext cx="3627049" cy="4769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C9DC55-3DD9-0B43-5395-36012C52A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9160" y="296450"/>
            <a:ext cx="4503965" cy="47638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263AD51-D7C7-AFD6-24CA-758A7BBB6180}"/>
              </a:ext>
            </a:extLst>
          </p:cNvPr>
          <p:cNvSpPr txBox="1"/>
          <p:nvPr/>
        </p:nvSpPr>
        <p:spPr>
          <a:xfrm>
            <a:off x="4413917" y="5510770"/>
            <a:ext cx="7268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   THANK YOU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1725497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345</Words>
  <Application>Microsoft Office PowerPoint</Application>
  <PresentationFormat>Custom</PresentationFormat>
  <Paragraphs>59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Instrument Sans Medium</vt:lpstr>
      <vt:lpstr>Instrument Sans Semi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Gouser Nawaz</dc:creator>
  <cp:lastModifiedBy>NITHISH S</cp:lastModifiedBy>
  <cp:revision>12</cp:revision>
  <dcterms:created xsi:type="dcterms:W3CDTF">2025-10-14T15:31:06Z</dcterms:created>
  <dcterms:modified xsi:type="dcterms:W3CDTF">2025-10-22T15:28:36Z</dcterms:modified>
</cp:coreProperties>
</file>